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80" r:id="rId1"/>
  </p:sldMasterIdLst>
  <p:notesMasterIdLst>
    <p:notesMasterId r:id="rId22"/>
  </p:notesMasterIdLst>
  <p:sldIdLst>
    <p:sldId id="267" r:id="rId2"/>
    <p:sldId id="282" r:id="rId3"/>
    <p:sldId id="268" r:id="rId4"/>
    <p:sldId id="270" r:id="rId5"/>
    <p:sldId id="269" r:id="rId6"/>
    <p:sldId id="285" r:id="rId7"/>
    <p:sldId id="260" r:id="rId8"/>
    <p:sldId id="286" r:id="rId9"/>
    <p:sldId id="287" r:id="rId10"/>
    <p:sldId id="284" r:id="rId11"/>
    <p:sldId id="288" r:id="rId12"/>
    <p:sldId id="289" r:id="rId13"/>
    <p:sldId id="291" r:id="rId14"/>
    <p:sldId id="290" r:id="rId15"/>
    <p:sldId id="292" r:id="rId16"/>
    <p:sldId id="293" r:id="rId17"/>
    <p:sldId id="272" r:id="rId18"/>
    <p:sldId id="273" r:id="rId19"/>
    <p:sldId id="276" r:id="rId20"/>
    <p:sldId id="281" r:id="rId21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00"/>
    <a:srgbClr val="FF9900"/>
    <a:srgbClr val="CC0066"/>
    <a:srgbClr val="FF3300"/>
    <a:srgbClr val="CC0000"/>
    <a:srgbClr val="009900"/>
    <a:srgbClr val="FF6600"/>
    <a:srgbClr val="D60093"/>
    <a:srgbClr val="990000"/>
    <a:srgbClr val="8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00"/>
    <p:restoredTop sz="85932" autoAdjust="0"/>
  </p:normalViewPr>
  <p:slideViewPr>
    <p:cSldViewPr>
      <p:cViewPr>
        <p:scale>
          <a:sx n="66" d="100"/>
          <a:sy n="66" d="100"/>
        </p:scale>
        <p:origin x="-1506" y="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5C49DD0-51D1-42EF-874A-C3172F896AD8}" type="datetimeFigureOut">
              <a:rPr lang="ru-RU" smtClean="0"/>
              <a:t>17.01.2017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EFF1B38-7820-419E-AD94-D9ADA7D3A2A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31134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FF1B38-7820-419E-AD94-D9ADA7D3A2AC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1345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ая соединительная линия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Прямая соединительная линия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Овал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Овал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Овал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pPr>
              <a:defRPr/>
            </a:pPr>
            <a:fld id="{497FFC97-9079-4BFB-9C49-4CA601FA4856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Объект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>
              <a:defRPr/>
            </a:pPr>
            <a:fld id="{3EF15B44-3C83-45B7-B926-5A9C02D725C0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Прямая соединительная линия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Овал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Овал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Овал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Прямая соединительная линия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pPr>
              <a:defRPr/>
            </a:pPr>
            <a:fld id="{829D2FC2-8455-40E5-BBC1-3663046A8B42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0C0555B-1775-42CA-B01E-7438C34D918A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9" name="Объект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Объект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E037554-A515-49F6-97A4-45C3F3265075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11" name="Объект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>
              <a:defRPr/>
            </a:pPr>
            <a:fld id="{92166C59-AD81-41AA-91B7-8B2721A29B5B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313E432-B841-45A3-B712-E98FCEE073C8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Объект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>
              <a:defRPr/>
            </a:pPr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>
              <a:defRPr/>
            </a:pPr>
            <a:fld id="{BC9652B4-E8FF-4EA8-A574-790201201EC9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23" name="Нижний колонтитул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Прямая соединительная линия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>
              <a:defRPr/>
            </a:pPr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>
              <a:defRPr/>
            </a:pPr>
            <a:fld id="{21D380DD-34DE-4B9A-9421-9C62FA8090BE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E4D34FE-C00D-4A6D-A9F4-736F9D507901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F3295E-1DC7-4402-8EE7-6E4688FE7BA7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455640BD-66BE-4EA4-9B2A-4CBE3A58E532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81" r:id="rId1"/>
    <p:sldLayoutId id="2147484082" r:id="rId2"/>
    <p:sldLayoutId id="2147484083" r:id="rId3"/>
    <p:sldLayoutId id="2147484084" r:id="rId4"/>
    <p:sldLayoutId id="2147484085" r:id="rId5"/>
    <p:sldLayoutId id="2147484086" r:id="rId6"/>
    <p:sldLayoutId id="2147484087" r:id="rId7"/>
    <p:sldLayoutId id="2147484088" r:id="rId8"/>
    <p:sldLayoutId id="2147484089" r:id="rId9"/>
    <p:sldLayoutId id="2147484090" r:id="rId10"/>
    <p:sldLayoutId id="2147484091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0.jpeg"/><Relationship Id="rId4" Type="http://schemas.openxmlformats.org/officeDocument/2006/relationships/image" Target="../media/image3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779912" y="1268760"/>
            <a:ext cx="5184576" cy="2592288"/>
          </a:xfrm>
        </p:spPr>
        <p:txBody>
          <a:bodyPr>
            <a:noAutofit/>
          </a:bodyPr>
          <a:lstStyle/>
          <a:p>
            <a:pPr lvl="0" algn="ctr">
              <a:spcBef>
                <a:spcPts val="600"/>
              </a:spcBef>
            </a:pPr>
            <a:r>
              <a:rPr lang="ru-RU" sz="4800" cap="none" dirty="0" smtClean="0">
                <a:solidFill>
                  <a:srgbClr val="7598D9">
                    <a:lumMod val="50000"/>
                  </a:srgbClr>
                </a:solidFill>
                <a:latin typeface="Arial"/>
                <a:ea typeface="+mn-ea"/>
                <a:cs typeface="+mn-cs"/>
              </a:rPr>
              <a:t/>
            </a:r>
            <a:br>
              <a:rPr lang="ru-RU" sz="4800" cap="none" dirty="0" smtClean="0">
                <a:solidFill>
                  <a:srgbClr val="7598D9">
                    <a:lumMod val="50000"/>
                  </a:srgbClr>
                </a:solidFill>
                <a:latin typeface="Arial"/>
                <a:ea typeface="+mn-ea"/>
                <a:cs typeface="+mn-cs"/>
              </a:rPr>
            </a:br>
            <a:r>
              <a:rPr lang="ru-RU" sz="4800" cap="none" dirty="0">
                <a:solidFill>
                  <a:srgbClr val="7598D9">
                    <a:lumMod val="50000"/>
                  </a:srgbClr>
                </a:solidFill>
                <a:latin typeface="Arial"/>
                <a:ea typeface="+mn-ea"/>
                <a:cs typeface="+mn-cs"/>
              </a:rPr>
              <a:t/>
            </a:r>
            <a:br>
              <a:rPr lang="ru-RU" sz="4800" cap="none" dirty="0">
                <a:solidFill>
                  <a:srgbClr val="7598D9">
                    <a:lumMod val="50000"/>
                  </a:srgbClr>
                </a:solidFill>
                <a:latin typeface="Arial"/>
                <a:ea typeface="+mn-ea"/>
                <a:cs typeface="+mn-cs"/>
              </a:rPr>
            </a:br>
            <a:r>
              <a:rPr lang="ru-RU" sz="4800" cap="none" dirty="0" smtClean="0">
                <a:solidFill>
                  <a:srgbClr val="7598D9">
                    <a:lumMod val="50000"/>
                  </a:srgbClr>
                </a:solidFill>
                <a:latin typeface="Arial"/>
                <a:ea typeface="+mn-ea"/>
                <a:cs typeface="+mn-cs"/>
              </a:rPr>
              <a:t/>
            </a:r>
            <a:br>
              <a:rPr lang="ru-RU" sz="4800" cap="none" dirty="0" smtClean="0">
                <a:solidFill>
                  <a:srgbClr val="7598D9">
                    <a:lumMod val="50000"/>
                  </a:srgbClr>
                </a:solidFill>
                <a:latin typeface="Arial"/>
                <a:ea typeface="+mn-ea"/>
                <a:cs typeface="+mn-cs"/>
              </a:rPr>
            </a:br>
            <a:r>
              <a:rPr lang="ru-RU" sz="4800" cap="none" dirty="0">
                <a:solidFill>
                  <a:srgbClr val="7598D9">
                    <a:lumMod val="50000"/>
                  </a:srgbClr>
                </a:solidFill>
                <a:latin typeface="Arial"/>
                <a:ea typeface="+mn-ea"/>
                <a:cs typeface="+mn-cs"/>
              </a:rPr>
              <a:t/>
            </a:r>
            <a:br>
              <a:rPr lang="ru-RU" sz="4800" cap="none" dirty="0">
                <a:solidFill>
                  <a:srgbClr val="7598D9">
                    <a:lumMod val="50000"/>
                  </a:srgbClr>
                </a:solidFill>
                <a:latin typeface="Arial"/>
                <a:ea typeface="+mn-ea"/>
                <a:cs typeface="+mn-cs"/>
              </a:rPr>
            </a:br>
            <a:r>
              <a:rPr lang="ru-RU" sz="5400" cap="none" dirty="0" smtClean="0">
                <a:solidFill>
                  <a:srgbClr val="FF3300"/>
                </a:solidFill>
                <a:latin typeface="Franklin Gothic Demi" pitchFamily="34" charset="0"/>
                <a:ea typeface="Arial Unicode MS" pitchFamily="34" charset="-128"/>
                <a:cs typeface="Arial Unicode MS" pitchFamily="34" charset="-128"/>
              </a:rPr>
              <a:t>Патрикеева </a:t>
            </a:r>
            <a:r>
              <a:rPr lang="ru-RU" sz="5400" cap="none" dirty="0">
                <a:solidFill>
                  <a:srgbClr val="FF3300"/>
                </a:solidFill>
                <a:latin typeface="Franklin Gothic Demi" pitchFamily="34" charset="0"/>
                <a:ea typeface="Arial Unicode MS" pitchFamily="34" charset="-128"/>
                <a:cs typeface="Arial Unicode MS" pitchFamily="34" charset="-128"/>
              </a:rPr>
              <a:t/>
            </a:r>
            <a:br>
              <a:rPr lang="ru-RU" sz="5400" cap="none" dirty="0">
                <a:solidFill>
                  <a:srgbClr val="FF3300"/>
                </a:solidFill>
                <a:latin typeface="Franklin Gothic Demi" pitchFamily="34" charset="0"/>
                <a:ea typeface="Arial Unicode MS" pitchFamily="34" charset="-128"/>
                <a:cs typeface="Arial Unicode MS" pitchFamily="34" charset="-128"/>
              </a:rPr>
            </a:br>
            <a:r>
              <a:rPr lang="ru-RU" sz="5400" cap="none" dirty="0" smtClean="0">
                <a:solidFill>
                  <a:srgbClr val="FF3300"/>
                </a:solidFill>
                <a:latin typeface="Franklin Gothic Demi" pitchFamily="34" charset="0"/>
                <a:ea typeface="Arial Unicode MS" pitchFamily="34" charset="-128"/>
                <a:cs typeface="Arial Unicode MS" pitchFamily="34" charset="-128"/>
              </a:rPr>
              <a:t>Ирина </a:t>
            </a:r>
            <a:r>
              <a:rPr lang="ru-RU" sz="5400" cap="none" dirty="0">
                <a:solidFill>
                  <a:srgbClr val="FF3300"/>
                </a:solidFill>
                <a:latin typeface="Franklin Gothic Demi" pitchFamily="34" charset="0"/>
                <a:ea typeface="Arial Unicode MS" pitchFamily="34" charset="-128"/>
                <a:cs typeface="Arial Unicode MS" pitchFamily="34" charset="-128"/>
              </a:rPr>
              <a:t/>
            </a:r>
            <a:br>
              <a:rPr lang="ru-RU" sz="5400" cap="none" dirty="0">
                <a:solidFill>
                  <a:srgbClr val="FF3300"/>
                </a:solidFill>
                <a:latin typeface="Franklin Gothic Demi" pitchFamily="34" charset="0"/>
                <a:ea typeface="Arial Unicode MS" pitchFamily="34" charset="-128"/>
                <a:cs typeface="Arial Unicode MS" pitchFamily="34" charset="-128"/>
              </a:rPr>
            </a:br>
            <a:r>
              <a:rPr lang="ru-RU" sz="5400" cap="none" dirty="0" smtClean="0">
                <a:solidFill>
                  <a:srgbClr val="FF3300"/>
                </a:solidFill>
                <a:latin typeface="Franklin Gothic Demi" pitchFamily="34" charset="0"/>
                <a:ea typeface="Arial Unicode MS" pitchFamily="34" charset="-128"/>
                <a:cs typeface="Arial Unicode MS" pitchFamily="34" charset="-128"/>
              </a:rPr>
              <a:t>Геннадьевна</a:t>
            </a:r>
            <a:endParaRPr lang="ru-RU" sz="5400" i="1" dirty="0">
              <a:solidFill>
                <a:srgbClr val="FF3300"/>
              </a:solidFill>
              <a:latin typeface="Franklin Gothic Demi" pitchFamily="34" charset="0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51520" y="4941168"/>
            <a:ext cx="8712968" cy="1515616"/>
          </a:xfrm>
        </p:spPr>
        <p:txBody>
          <a:bodyPr>
            <a:normAutofit fontScale="92500" lnSpcReduction="10000"/>
          </a:bodyPr>
          <a:lstStyle/>
          <a:p>
            <a:pPr algn="ctr"/>
            <a:r>
              <a:rPr lang="ru-RU" sz="3600" b="0" i="1" cap="small" dirty="0" smtClean="0">
                <a:solidFill>
                  <a:srgbClr val="009900"/>
                </a:solidFill>
                <a:latin typeface="Franklin Gothic Demi" pitchFamily="34" charset="0"/>
                <a:ea typeface="+mj-ea"/>
                <a:cs typeface="+mj-cs"/>
              </a:rPr>
              <a:t>Учитель физической </a:t>
            </a:r>
            <a:r>
              <a:rPr lang="ru-RU" sz="3600" b="0" i="1" cap="small" dirty="0">
                <a:solidFill>
                  <a:srgbClr val="009900"/>
                </a:solidFill>
                <a:latin typeface="Franklin Gothic Demi" pitchFamily="34" charset="0"/>
                <a:ea typeface="+mj-ea"/>
                <a:cs typeface="+mj-cs"/>
              </a:rPr>
              <a:t>культуры МБОУ </a:t>
            </a:r>
            <a:r>
              <a:rPr lang="ru-RU" sz="3600" b="0" i="1" cap="small" dirty="0" err="1">
                <a:solidFill>
                  <a:srgbClr val="009900"/>
                </a:solidFill>
                <a:latin typeface="Franklin Gothic Demi" pitchFamily="34" charset="0"/>
                <a:ea typeface="+mj-ea"/>
                <a:cs typeface="+mj-cs"/>
              </a:rPr>
              <a:t>Красноборская</a:t>
            </a:r>
            <a:r>
              <a:rPr lang="ru-RU" sz="3600" b="0" i="1" cap="small" dirty="0">
                <a:solidFill>
                  <a:srgbClr val="009900"/>
                </a:solidFill>
                <a:latin typeface="Franklin Gothic Demi" pitchFamily="34" charset="0"/>
                <a:ea typeface="+mj-ea"/>
                <a:cs typeface="+mj-cs"/>
              </a:rPr>
              <a:t> </a:t>
            </a:r>
            <a:r>
              <a:rPr lang="ru-RU" sz="3600" b="0" i="1" cap="small" dirty="0" smtClean="0">
                <a:solidFill>
                  <a:srgbClr val="009900"/>
                </a:solidFill>
                <a:latin typeface="Franklin Gothic Demi" pitchFamily="34" charset="0"/>
                <a:ea typeface="+mj-ea"/>
                <a:cs typeface="+mj-cs"/>
              </a:rPr>
              <a:t>средняя </a:t>
            </a:r>
            <a:r>
              <a:rPr lang="ru-RU" sz="3600" b="0" i="1" cap="small" dirty="0">
                <a:solidFill>
                  <a:srgbClr val="009900"/>
                </a:solidFill>
                <a:latin typeface="Franklin Gothic Demi" pitchFamily="34" charset="0"/>
                <a:ea typeface="+mj-ea"/>
                <a:cs typeface="+mj-cs"/>
              </a:rPr>
              <a:t>общеобразовательная школа</a:t>
            </a:r>
            <a:endParaRPr lang="ru-RU" sz="4000" b="0" dirty="0">
              <a:solidFill>
                <a:srgbClr val="009900"/>
              </a:solidFill>
              <a:latin typeface="Franklin Gothic Demi" pitchFamily="34" charset="0"/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930" y="620688"/>
            <a:ext cx="2819404" cy="36724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65023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4294967295"/>
          </p:nvPr>
        </p:nvSpPr>
        <p:spPr>
          <a:xfrm>
            <a:off x="539552" y="2771"/>
            <a:ext cx="7385050" cy="5997575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endParaRPr lang="ru-RU" sz="3800" dirty="0" smtClean="0">
              <a:solidFill>
                <a:srgbClr val="68676D"/>
              </a:solidFill>
              <a:latin typeface="Franklin Gothic Heavy" pitchFamily="34" charset="0"/>
            </a:endParaRPr>
          </a:p>
          <a:p>
            <a:pPr marL="0" indent="0" algn="ctr">
              <a:buNone/>
            </a:pPr>
            <a:endParaRPr lang="ru-RU" sz="3800" dirty="0">
              <a:solidFill>
                <a:srgbClr val="68676D"/>
              </a:solidFill>
              <a:latin typeface="Franklin Gothic Heavy" pitchFamily="34" charset="0"/>
            </a:endParaRPr>
          </a:p>
          <a:p>
            <a:pPr marL="0" indent="0" algn="ctr">
              <a:buNone/>
            </a:pPr>
            <a:r>
              <a:rPr lang="ru-RU" sz="3800" dirty="0" smtClean="0">
                <a:solidFill>
                  <a:srgbClr val="FF3300"/>
                </a:solidFill>
                <a:latin typeface="Franklin Gothic Heavy" pitchFamily="34" charset="0"/>
              </a:rPr>
              <a:t>Я РАССКАЖУ</a:t>
            </a:r>
            <a:r>
              <a:rPr lang="ru-RU" sz="3800" dirty="0">
                <a:solidFill>
                  <a:srgbClr val="FF3300"/>
                </a:solidFill>
                <a:latin typeface="Franklin Gothic Heavy" pitchFamily="34" charset="0"/>
              </a:rPr>
              <a:t> </a:t>
            </a:r>
            <a:r>
              <a:rPr lang="ru-RU" sz="3800" dirty="0" smtClean="0">
                <a:solidFill>
                  <a:srgbClr val="FF3300"/>
                </a:solidFill>
                <a:latin typeface="Franklin Gothic Heavy" pitchFamily="34" charset="0"/>
              </a:rPr>
              <a:t>СЕГОДНЯ</a:t>
            </a:r>
            <a:r>
              <a:rPr lang="ru-RU" sz="3800" dirty="0">
                <a:solidFill>
                  <a:srgbClr val="FF3300"/>
                </a:solidFill>
                <a:latin typeface="Franklin Gothic Heavy" pitchFamily="34" charset="0"/>
              </a:rPr>
              <a:t>  ВАМ, </a:t>
            </a:r>
            <a:br>
              <a:rPr lang="ru-RU" sz="3800" dirty="0">
                <a:solidFill>
                  <a:srgbClr val="FF3300"/>
                </a:solidFill>
                <a:latin typeface="Franklin Gothic Heavy" pitchFamily="34" charset="0"/>
              </a:rPr>
            </a:br>
            <a:r>
              <a:rPr lang="ru-RU" sz="3800" dirty="0">
                <a:solidFill>
                  <a:srgbClr val="FF3300"/>
                </a:solidFill>
                <a:latin typeface="Franklin Gothic Heavy" pitchFamily="34" charset="0"/>
              </a:rPr>
              <a:t>МОИМ   ЗНАКОМЫМ  </a:t>
            </a:r>
            <a:endParaRPr lang="ru-RU" sz="3800" dirty="0" smtClean="0">
              <a:solidFill>
                <a:srgbClr val="FF3300"/>
              </a:solidFill>
              <a:latin typeface="Franklin Gothic Heavy" pitchFamily="34" charset="0"/>
            </a:endParaRPr>
          </a:p>
          <a:p>
            <a:pPr marL="0" indent="0" algn="ctr">
              <a:buNone/>
            </a:pPr>
            <a:r>
              <a:rPr lang="ru-RU" sz="3800" dirty="0" smtClean="0">
                <a:solidFill>
                  <a:srgbClr val="FF3300"/>
                </a:solidFill>
                <a:latin typeface="Franklin Gothic Heavy" pitchFamily="34" charset="0"/>
              </a:rPr>
              <a:t>И</a:t>
            </a:r>
            <a:r>
              <a:rPr lang="ru-RU" sz="3800" dirty="0">
                <a:solidFill>
                  <a:srgbClr val="FF3300"/>
                </a:solidFill>
                <a:latin typeface="Franklin Gothic Heavy" pitchFamily="34" charset="0"/>
              </a:rPr>
              <a:t>  ДРУЗЬЯМ</a:t>
            </a:r>
            <a:br>
              <a:rPr lang="ru-RU" sz="3800" dirty="0">
                <a:solidFill>
                  <a:srgbClr val="FF3300"/>
                </a:solidFill>
                <a:latin typeface="Franklin Gothic Heavy" pitchFamily="34" charset="0"/>
              </a:rPr>
            </a:br>
            <a:r>
              <a:rPr lang="ru-RU" sz="3800" dirty="0" smtClean="0">
                <a:solidFill>
                  <a:srgbClr val="FF3300"/>
                </a:solidFill>
                <a:latin typeface="Franklin Gothic Heavy" pitchFamily="34" charset="0"/>
              </a:rPr>
              <a:t>О</a:t>
            </a:r>
            <a:r>
              <a:rPr lang="ru-RU" sz="3800" dirty="0">
                <a:solidFill>
                  <a:srgbClr val="FF3300"/>
                </a:solidFill>
                <a:latin typeface="Franklin Gothic Heavy" pitchFamily="34" charset="0"/>
              </a:rPr>
              <a:t>  МОЕЙ  </a:t>
            </a:r>
            <a:r>
              <a:rPr lang="ru-RU" sz="3800" dirty="0" smtClean="0">
                <a:solidFill>
                  <a:srgbClr val="FF3300"/>
                </a:solidFill>
                <a:latin typeface="Franklin Gothic Heavy" pitchFamily="34" charset="0"/>
              </a:rPr>
              <a:t>ПЕДАГОГИЧЕСКОЙ</a:t>
            </a:r>
            <a:r>
              <a:rPr lang="ru-RU" sz="3800" dirty="0">
                <a:solidFill>
                  <a:srgbClr val="FF3300"/>
                </a:solidFill>
                <a:latin typeface="Franklin Gothic Heavy" pitchFamily="34" charset="0"/>
              </a:rPr>
              <a:t>  </a:t>
            </a:r>
            <a:endParaRPr lang="ru-RU" sz="3800" dirty="0" smtClean="0">
              <a:solidFill>
                <a:srgbClr val="FF3300"/>
              </a:solidFill>
              <a:latin typeface="Franklin Gothic Heavy" pitchFamily="34" charset="0"/>
            </a:endParaRPr>
          </a:p>
          <a:p>
            <a:pPr marL="0" indent="0" algn="ctr">
              <a:buNone/>
            </a:pPr>
            <a:r>
              <a:rPr lang="ru-RU" sz="3800" dirty="0" smtClean="0">
                <a:solidFill>
                  <a:srgbClr val="FF3300"/>
                </a:solidFill>
                <a:latin typeface="Franklin Gothic Heavy" pitchFamily="34" charset="0"/>
              </a:rPr>
              <a:t>СЕМЬЕ</a:t>
            </a:r>
            <a:r>
              <a:rPr lang="ru-RU" sz="3800" dirty="0">
                <a:solidFill>
                  <a:srgbClr val="FF3300"/>
                </a:solidFill>
                <a:latin typeface="Franklin Gothic Heavy" pitchFamily="34" charset="0"/>
              </a:rPr>
              <a:t>,</a:t>
            </a:r>
            <a:br>
              <a:rPr lang="ru-RU" sz="3800" dirty="0">
                <a:solidFill>
                  <a:srgbClr val="FF3300"/>
                </a:solidFill>
                <a:latin typeface="Franklin Gothic Heavy" pitchFamily="34" charset="0"/>
              </a:rPr>
            </a:br>
            <a:r>
              <a:rPr lang="ru-RU" sz="3800" dirty="0" smtClean="0">
                <a:solidFill>
                  <a:srgbClr val="FF3300"/>
                </a:solidFill>
                <a:latin typeface="Franklin Gothic Heavy" pitchFamily="34" charset="0"/>
              </a:rPr>
              <a:t>НУ И,</a:t>
            </a:r>
            <a:r>
              <a:rPr lang="ru-RU" sz="3800" dirty="0">
                <a:solidFill>
                  <a:srgbClr val="FF3300"/>
                </a:solidFill>
                <a:latin typeface="Franklin Gothic Heavy" pitchFamily="34" charset="0"/>
              </a:rPr>
              <a:t> </a:t>
            </a:r>
            <a:r>
              <a:rPr lang="ru-RU" sz="3800" dirty="0" smtClean="0">
                <a:solidFill>
                  <a:srgbClr val="FF3300"/>
                </a:solidFill>
                <a:latin typeface="Franklin Gothic Heavy" pitchFamily="34" charset="0"/>
              </a:rPr>
              <a:t>КОНЕЧНО,</a:t>
            </a:r>
            <a:r>
              <a:rPr lang="ru-RU" sz="3800" dirty="0">
                <a:solidFill>
                  <a:srgbClr val="FF3300"/>
                </a:solidFill>
                <a:latin typeface="Franklin Gothic Heavy" pitchFamily="34" charset="0"/>
              </a:rPr>
              <a:t>  О  СЕБЕ.</a:t>
            </a:r>
            <a:br>
              <a:rPr lang="ru-RU" sz="3800" dirty="0">
                <a:solidFill>
                  <a:srgbClr val="FF3300"/>
                </a:solidFill>
                <a:latin typeface="Franklin Gothic Heavy" pitchFamily="34" charset="0"/>
              </a:rPr>
            </a:br>
            <a:endParaRPr lang="ru-RU" sz="3800" dirty="0">
              <a:solidFill>
                <a:srgbClr val="FF3300"/>
              </a:solidFill>
              <a:latin typeface="Franklin Gothic Heavy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4548025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4294967295"/>
          </p:nvPr>
        </p:nvSpPr>
        <p:spPr>
          <a:xfrm>
            <a:off x="4932040" y="548680"/>
            <a:ext cx="3455987" cy="5976937"/>
          </a:xfrm>
        </p:spPr>
        <p:txBody>
          <a:bodyPr>
            <a:normAutofit/>
          </a:bodyPr>
          <a:lstStyle/>
          <a:p>
            <a:pPr algn="ctr"/>
            <a:endParaRPr lang="ru-RU" sz="1600" dirty="0" smtClean="0">
              <a:solidFill>
                <a:srgbClr val="C00000"/>
              </a:solidFill>
            </a:endParaRPr>
          </a:p>
          <a:p>
            <a:pPr marL="0" indent="0" algn="ctr">
              <a:buNone/>
            </a:pPr>
            <a:r>
              <a:rPr lang="ru-RU" sz="2800" dirty="0" smtClean="0">
                <a:solidFill>
                  <a:schemeClr val="accent2">
                    <a:lumMod val="50000"/>
                  </a:schemeClr>
                </a:solidFill>
              </a:rPr>
              <a:t>Моя мама, Людмила Алексеевна Вахнина, </a:t>
            </a:r>
            <a:r>
              <a:rPr lang="ru-RU" sz="2800" dirty="0">
                <a:solidFill>
                  <a:schemeClr val="accent2">
                    <a:lumMod val="50000"/>
                  </a:schemeClr>
                </a:solidFill>
              </a:rPr>
              <a:t>работала воспитателем </a:t>
            </a:r>
            <a:r>
              <a:rPr lang="ru-RU" sz="2800" dirty="0" smtClean="0">
                <a:solidFill>
                  <a:schemeClr val="accent2">
                    <a:lumMod val="50000"/>
                  </a:schemeClr>
                </a:solidFill>
              </a:rPr>
              <a:t>в </a:t>
            </a:r>
            <a:r>
              <a:rPr lang="ru-RU" sz="2800" dirty="0">
                <a:solidFill>
                  <a:schemeClr val="accent2">
                    <a:lumMod val="50000"/>
                  </a:schemeClr>
                </a:solidFill>
              </a:rPr>
              <a:t>ДОУ «Теремок» более 20 лет</a:t>
            </a:r>
            <a:r>
              <a:rPr lang="ru-RU" sz="2800" dirty="0" smtClean="0">
                <a:solidFill>
                  <a:schemeClr val="accent2">
                    <a:lumMod val="50000"/>
                  </a:schemeClr>
                </a:solidFill>
              </a:rPr>
              <a:t>.</a:t>
            </a:r>
          </a:p>
          <a:p>
            <a:pPr marL="0" indent="0" algn="ctr">
              <a:buNone/>
            </a:pPr>
            <a:r>
              <a:rPr lang="ru-RU" sz="3200" i="1" dirty="0" smtClean="0">
                <a:solidFill>
                  <a:srgbClr val="FF0000"/>
                </a:solidFill>
              </a:rPr>
              <a:t>Мама – начало нашей педагогической семьи!</a:t>
            </a:r>
            <a:endParaRPr lang="ru-RU" sz="3200" i="1" dirty="0">
              <a:solidFill>
                <a:srgbClr val="FF0000"/>
              </a:solidFill>
            </a:endParaRPr>
          </a:p>
        </p:txBody>
      </p:sp>
      <p:pic>
        <p:nvPicPr>
          <p:cNvPr id="6" name="Picture 2" descr="D:\Пользователь\Desktop\B9GUGwi2ODY.jpg"/>
          <p:cNvPicPr>
            <a:picLocks noGrp="1" noChangeAspect="1" noChangeArrowheads="1"/>
          </p:cNvPicPr>
          <p:nvPr>
            <p:ph sz="quarter" idx="4294967295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926" t="8000" r="27622" b="54889"/>
          <a:stretch/>
        </p:blipFill>
        <p:spPr bwMode="auto">
          <a:xfrm>
            <a:off x="827584" y="1052736"/>
            <a:ext cx="3471863" cy="475297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</p:spTree>
    <p:extLst>
      <p:ext uri="{BB962C8B-B14F-4D97-AF65-F5344CB8AC3E}">
        <p14:creationId xmlns:p14="http://schemas.microsoft.com/office/powerpoint/2010/main" val="8379502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4294967295"/>
          </p:nvPr>
        </p:nvSpPr>
        <p:spPr>
          <a:xfrm>
            <a:off x="5220072" y="836712"/>
            <a:ext cx="2854325" cy="5226050"/>
          </a:xfrm>
        </p:spPr>
        <p:txBody>
          <a:bodyPr>
            <a:normAutofit/>
          </a:bodyPr>
          <a:lstStyle/>
          <a:p>
            <a:pPr algn="ctr"/>
            <a:endParaRPr lang="ru-RU" sz="2000" dirty="0" smtClean="0">
              <a:solidFill>
                <a:srgbClr val="FF0000"/>
              </a:solidFill>
              <a:latin typeface="Franklin Gothic Demi" pitchFamily="34" charset="0"/>
            </a:endParaRPr>
          </a:p>
          <a:p>
            <a:pPr marL="0" indent="0" algn="ctr">
              <a:buNone/>
            </a:pPr>
            <a:r>
              <a:rPr lang="ru-RU" sz="2800" dirty="0" smtClean="0">
                <a:solidFill>
                  <a:srgbClr val="FF0000"/>
                </a:solidFill>
                <a:latin typeface="Franklin Gothic Demi" pitchFamily="34" charset="0"/>
              </a:rPr>
              <a:t>Моя сестренка, Наталья Геннадьевна Краснова – учитель музыки в школе №7 г. Набережные Челны.</a:t>
            </a:r>
          </a:p>
          <a:p>
            <a:pPr marL="0" indent="0" algn="ctr">
              <a:buNone/>
            </a:pPr>
            <a:r>
              <a:rPr lang="ru-RU" sz="2800" dirty="0" smtClean="0">
                <a:solidFill>
                  <a:srgbClr val="FF0000"/>
                </a:solidFill>
                <a:latin typeface="Franklin Gothic Demi" pitchFamily="34" charset="0"/>
              </a:rPr>
              <a:t>Стаж работы – 23 года. </a:t>
            </a:r>
            <a:endParaRPr lang="ru-RU" sz="2800" dirty="0">
              <a:solidFill>
                <a:srgbClr val="FF0000"/>
              </a:solidFill>
              <a:latin typeface="Franklin Gothic Demi" pitchFamily="34" charset="0"/>
            </a:endParaRPr>
          </a:p>
        </p:txBody>
      </p:sp>
      <p:pic>
        <p:nvPicPr>
          <p:cNvPr id="3074" name="Picture 2" descr="D:\Пользователь\Desktop\kbbOlC5lFMY (1)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 t="24000" r="13852" b="35283"/>
          <a:stretch/>
        </p:blipFill>
        <p:spPr bwMode="auto">
          <a:xfrm>
            <a:off x="1020981" y="836712"/>
            <a:ext cx="3480267" cy="522689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chemeClr val="accent3">
                <a:lumMod val="75000"/>
              </a:schemeClr>
            </a:solidFill>
          </a:ln>
          <a:effectLst>
            <a:reflection blurRad="12700" stA="38000" endPos="28000" dist="5000" dir="5400000" sy="-100000" algn="bl" rotWithShape="0"/>
          </a:effectLst>
          <a:extLst/>
        </p:spPr>
      </p:pic>
    </p:spTree>
    <p:extLst>
      <p:ext uri="{BB962C8B-B14F-4D97-AF65-F5344CB8AC3E}">
        <p14:creationId xmlns:p14="http://schemas.microsoft.com/office/powerpoint/2010/main" val="11255047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4294967295"/>
          </p:nvPr>
        </p:nvSpPr>
        <p:spPr>
          <a:xfrm>
            <a:off x="4788024" y="542563"/>
            <a:ext cx="3744912" cy="5676900"/>
          </a:xfrm>
        </p:spPr>
        <p:txBody>
          <a:bodyPr>
            <a:normAutofit/>
          </a:bodyPr>
          <a:lstStyle/>
          <a:p>
            <a:pPr algn="ctr"/>
            <a:endParaRPr lang="ru-RU" sz="1050" dirty="0" smtClean="0">
              <a:solidFill>
                <a:srgbClr val="D60093"/>
              </a:solidFill>
            </a:endParaRPr>
          </a:p>
          <a:p>
            <a:pPr marL="0" indent="0" algn="ctr">
              <a:buNone/>
            </a:pPr>
            <a:r>
              <a:rPr lang="ru-RU" sz="2600" dirty="0" smtClean="0">
                <a:solidFill>
                  <a:srgbClr val="CC0066"/>
                </a:solidFill>
              </a:rPr>
              <a:t>И мой сын, </a:t>
            </a:r>
          </a:p>
          <a:p>
            <a:pPr marL="0" indent="0" algn="ctr">
              <a:buNone/>
            </a:pPr>
            <a:r>
              <a:rPr lang="ru-RU" sz="2600" dirty="0" smtClean="0">
                <a:solidFill>
                  <a:srgbClr val="CC0066"/>
                </a:solidFill>
              </a:rPr>
              <a:t>Никита Сергеевич Патрикеев – учитель. </a:t>
            </a:r>
          </a:p>
          <a:p>
            <a:pPr marL="0" indent="0" algn="ctr">
              <a:buNone/>
            </a:pPr>
            <a:r>
              <a:rPr lang="ru-RU" sz="2600" dirty="0" smtClean="0">
                <a:solidFill>
                  <a:srgbClr val="CC0066"/>
                </a:solidFill>
              </a:rPr>
              <a:t>Он преподает физическую культуру в МБОУ</a:t>
            </a:r>
            <a:r>
              <a:rPr lang="ru-RU" sz="2600" dirty="0">
                <a:solidFill>
                  <a:srgbClr val="CC0066"/>
                </a:solidFill>
              </a:rPr>
              <a:t> </a:t>
            </a:r>
            <a:r>
              <a:rPr lang="ru-RU" sz="2600" dirty="0" smtClean="0">
                <a:solidFill>
                  <a:srgbClr val="CC0066"/>
                </a:solidFill>
              </a:rPr>
              <a:t>"Средняя </a:t>
            </a:r>
            <a:r>
              <a:rPr lang="ru-RU" sz="2600" dirty="0">
                <a:solidFill>
                  <a:srgbClr val="CC0066"/>
                </a:solidFill>
              </a:rPr>
              <a:t>общеобразовательная школа №9 с углубленным изучением отдельных предметов" </a:t>
            </a:r>
            <a:r>
              <a:rPr lang="ru-RU" sz="2600" dirty="0" smtClean="0">
                <a:solidFill>
                  <a:srgbClr val="CC0066"/>
                </a:solidFill>
              </a:rPr>
              <a:t>в г. Елабуга.</a:t>
            </a:r>
          </a:p>
          <a:p>
            <a:pPr algn="ctr"/>
            <a:endParaRPr lang="ru-RU" sz="2400" dirty="0">
              <a:solidFill>
                <a:srgbClr val="000099"/>
              </a:solidFill>
            </a:endParaRPr>
          </a:p>
          <a:p>
            <a:pPr algn="ctr"/>
            <a:endParaRPr lang="ru-RU" sz="2400" dirty="0"/>
          </a:p>
        </p:txBody>
      </p:sp>
      <p:pic>
        <p:nvPicPr>
          <p:cNvPr id="2050" name="Picture 2" descr="D:\Пользователь\Desktop\5ovvMfjgX_w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06" r="3939" b="16664"/>
          <a:stretch/>
        </p:blipFill>
        <p:spPr bwMode="auto">
          <a:xfrm>
            <a:off x="796360" y="764704"/>
            <a:ext cx="3089840" cy="523261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rgbClr val="CC0066"/>
            </a:solidFill>
          </a:ln>
          <a:effectLst>
            <a:reflection blurRad="12700" stA="38000" endPos="28000" dist="5000" dir="5400000" sy="-100000" algn="bl" rotWithShape="0"/>
          </a:effectLst>
          <a:extLst/>
        </p:spPr>
      </p:pic>
    </p:spTree>
    <p:extLst>
      <p:ext uri="{BB962C8B-B14F-4D97-AF65-F5344CB8AC3E}">
        <p14:creationId xmlns:p14="http://schemas.microsoft.com/office/powerpoint/2010/main" val="36125710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6400" dirty="0" smtClean="0">
                <a:solidFill>
                  <a:srgbClr val="C00000"/>
                </a:solidFill>
                <a:latin typeface="Franklin Gothic Heavy" pitchFamily="34" charset="0"/>
              </a:rPr>
              <a:t>ФОТОГАЛЕРЕЯ:</a:t>
            </a:r>
            <a:endParaRPr lang="ru-RU" sz="6400" dirty="0">
              <a:solidFill>
                <a:srgbClr val="C00000"/>
              </a:solidFill>
              <a:latin typeface="Franklin Gothic Heavy" pitchFamily="34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600" i="1" dirty="0" smtClean="0">
                <a:solidFill>
                  <a:srgbClr val="006600"/>
                </a:solidFill>
                <a:latin typeface="Franklin Gothic Heavy" pitchFamily="34" charset="0"/>
              </a:rPr>
              <a:t>«ФИЗКУЛЬТУРА, СПОРТ, ЗДОРОВЫЙ ОБРАЗ ЖИЗНИ»</a:t>
            </a:r>
            <a:endParaRPr lang="ru-RU" sz="3600" i="1" dirty="0">
              <a:solidFill>
                <a:srgbClr val="006600"/>
              </a:solidFill>
              <a:latin typeface="Franklin Gothic Heavy" pitchFamily="34" charset="0"/>
            </a:endParaRPr>
          </a:p>
        </p:txBody>
      </p:sp>
      <p:pic>
        <p:nvPicPr>
          <p:cNvPr id="4098" name="Picture 2" descr="D:\Фото\spor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824" y="727045"/>
            <a:ext cx="3600400" cy="275846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3810079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4294967295"/>
          </p:nvPr>
        </p:nvSpPr>
        <p:spPr>
          <a:xfrm>
            <a:off x="204304" y="203837"/>
            <a:ext cx="4222750" cy="287178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32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Ежегодно мы участвуем в </a:t>
            </a:r>
            <a:r>
              <a:rPr lang="ru-RU" sz="32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районных </a:t>
            </a:r>
            <a:r>
              <a:rPr lang="ru-RU" sz="32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Спартакиадах </a:t>
            </a:r>
            <a:r>
              <a:rPr lang="ru-RU" sz="32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по осеннему кроссу</a:t>
            </a:r>
          </a:p>
        </p:txBody>
      </p:sp>
      <p:pic>
        <p:nvPicPr>
          <p:cNvPr id="2050" name="Picture 2" descr="D:\Фото\Осенний кросс 2014\DSCF838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9504" y="486054"/>
            <a:ext cx="4283968" cy="32129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D:\Фото\фото,видео\кросс 2012\SAM_0212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37" t="17167" r="11350"/>
          <a:stretch/>
        </p:blipFill>
        <p:spPr bwMode="auto">
          <a:xfrm>
            <a:off x="179513" y="3068542"/>
            <a:ext cx="4752528" cy="36089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D:\Фото\фото,видео\кросс 2012\SAM_0193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878" t="8797" r="4286"/>
          <a:stretch/>
        </p:blipFill>
        <p:spPr bwMode="auto">
          <a:xfrm>
            <a:off x="5508104" y="3796364"/>
            <a:ext cx="2983586" cy="28810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23206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834264" y="239829"/>
            <a:ext cx="7283450" cy="590550"/>
          </a:xfrm>
        </p:spPr>
        <p:txBody>
          <a:bodyPr>
            <a:noAutofit/>
          </a:bodyPr>
          <a:lstStyle/>
          <a:p>
            <a:pPr algn="ctr"/>
            <a:r>
              <a:rPr lang="ru-RU" sz="4000" dirty="0" smtClean="0">
                <a:solidFill>
                  <a:srgbClr val="006600"/>
                </a:solidFill>
                <a:latin typeface="Franklin Gothic Heavy" pitchFamily="34" charset="0"/>
              </a:rPr>
              <a:t>Футбол…</a:t>
            </a:r>
            <a:endParaRPr lang="ru-RU" sz="4000" dirty="0">
              <a:solidFill>
                <a:srgbClr val="006600"/>
              </a:solidFill>
              <a:latin typeface="Franklin Gothic Heavy" pitchFamily="34" charset="0"/>
            </a:endParaRPr>
          </a:p>
        </p:txBody>
      </p:sp>
      <p:pic>
        <p:nvPicPr>
          <p:cNvPr id="2050" name="Picture 2" descr="D:\Фото\DSCF841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898" y="3595328"/>
            <a:ext cx="4224469" cy="31683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:\Фото 2015\Футбол Агрыз-15\DSCF0055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89" t="7463" r="13370" b="16256"/>
          <a:stretch/>
        </p:blipFill>
        <p:spPr bwMode="auto">
          <a:xfrm>
            <a:off x="4879568" y="703976"/>
            <a:ext cx="4091948" cy="27989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H:\Фото 2015\Футбол Агрыз-15\DSCF0068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9567" y="3645024"/>
            <a:ext cx="4091947" cy="30689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H:\Фото 2015\Футбол 09.15\DSCF0009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222" t="18200" r="13492" b="31218"/>
          <a:stretch/>
        </p:blipFill>
        <p:spPr bwMode="auto">
          <a:xfrm>
            <a:off x="251520" y="785751"/>
            <a:ext cx="4465847" cy="26354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935271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4294967295"/>
          </p:nvPr>
        </p:nvSpPr>
        <p:spPr>
          <a:xfrm>
            <a:off x="323528" y="271355"/>
            <a:ext cx="3657600" cy="284638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3600" dirty="0" smtClean="0">
                <a:solidFill>
                  <a:srgbClr val="002060"/>
                </a:solidFill>
                <a:latin typeface="Franklin Gothic Heavy" pitchFamily="34" charset="0"/>
              </a:rPr>
              <a:t>Традиционные соревнования -  осенний кросс и кросс наций</a:t>
            </a:r>
            <a:endParaRPr lang="ru-RU" sz="3600" dirty="0">
              <a:solidFill>
                <a:srgbClr val="002060"/>
              </a:solidFill>
              <a:latin typeface="Franklin Gothic Heavy" pitchFamily="34" charset="0"/>
            </a:endParaRPr>
          </a:p>
        </p:txBody>
      </p:sp>
      <p:pic>
        <p:nvPicPr>
          <p:cNvPr id="3074" name="Picture 2" descr="H:\Фото 2015\Кросс сент15\DSCF996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737" y="3251200"/>
            <a:ext cx="4392488" cy="32943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H:\Фото 2015\Кросс сент15\DSCF9977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66" b="22821"/>
          <a:stretch/>
        </p:blipFill>
        <p:spPr bwMode="auto">
          <a:xfrm>
            <a:off x="4561026" y="116632"/>
            <a:ext cx="4397829" cy="29866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H:\Фото 2015\Кросс наций-15\DSCF0076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15" t="3896"/>
          <a:stretch/>
        </p:blipFill>
        <p:spPr bwMode="auto">
          <a:xfrm>
            <a:off x="4746171" y="3251200"/>
            <a:ext cx="4218318" cy="34595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230707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7427168" cy="1440160"/>
          </a:xfrm>
        </p:spPr>
        <p:txBody>
          <a:bodyPr>
            <a:noAutofit/>
          </a:bodyPr>
          <a:lstStyle/>
          <a:p>
            <a:r>
              <a:rPr lang="ru-RU" sz="4400" dirty="0" smtClean="0"/>
              <a:t/>
            </a:r>
            <a:br>
              <a:rPr lang="ru-RU" sz="4400" dirty="0" smtClean="0"/>
            </a:br>
            <a:r>
              <a:rPr lang="ru-RU" sz="4400" dirty="0"/>
              <a:t/>
            </a:r>
            <a:br>
              <a:rPr lang="ru-RU" sz="4400" dirty="0"/>
            </a:br>
            <a:r>
              <a:rPr lang="ru-RU" sz="4400" dirty="0" smtClean="0"/>
              <a:t/>
            </a:r>
            <a:br>
              <a:rPr lang="ru-RU" sz="4400" dirty="0" smtClean="0"/>
            </a:br>
            <a:r>
              <a:rPr lang="ru-RU" sz="4400" dirty="0" smtClean="0"/>
              <a:t/>
            </a:r>
            <a:br>
              <a:rPr lang="ru-RU" sz="4400" dirty="0" smtClean="0"/>
            </a:br>
            <a:r>
              <a:rPr lang="ru-RU" sz="4000" dirty="0" smtClean="0">
                <a:solidFill>
                  <a:srgbClr val="CC0066"/>
                </a:solidFill>
                <a:latin typeface="Franklin Gothic Heavy" pitchFamily="34" charset="0"/>
              </a:rPr>
              <a:t>ОФП НА УРОКАХ ФИЗКУЛЬТУРЫ</a:t>
            </a:r>
            <a:endParaRPr lang="ru-RU" sz="4000" dirty="0">
              <a:solidFill>
                <a:srgbClr val="CC0066"/>
              </a:solidFill>
              <a:latin typeface="Franklin Gothic Heavy" pitchFamily="34" charset="0"/>
            </a:endParaRPr>
          </a:p>
        </p:txBody>
      </p:sp>
      <p:pic>
        <p:nvPicPr>
          <p:cNvPr id="5" name="Picture 2" descr="D:\Фото\ГТО фото 2014г, 2015г\DSCF0293.JPG"/>
          <p:cNvPicPr>
            <a:picLocks noGrp="1" noChangeAspect="1" noChangeArrowheads="1"/>
          </p:cNvPicPr>
          <p:nvPr>
            <p:ph sz="quarter"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79"/>
          <a:stretch/>
        </p:blipFill>
        <p:spPr bwMode="auto">
          <a:xfrm>
            <a:off x="395535" y="2924944"/>
            <a:ext cx="4007497" cy="34253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D:\Фото\ГТО фото 2014г, 2015г\DSCF8359.JPG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7" y="1700808"/>
            <a:ext cx="4191273" cy="31434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53095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799509" y="332656"/>
            <a:ext cx="7467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rgbClr val="C00000"/>
                </a:solidFill>
                <a:latin typeface="Franklin Gothic Heavy" pitchFamily="34" charset="0"/>
              </a:rPr>
              <a:t>Региональный этап Чемпионата </a:t>
            </a:r>
            <a:r>
              <a:rPr lang="ru-RU" dirty="0">
                <a:solidFill>
                  <a:srgbClr val="C00000"/>
                </a:solidFill>
                <a:latin typeface="Franklin Gothic Heavy" pitchFamily="34" charset="0"/>
              </a:rPr>
              <a:t>ШБЛ «КЭС-БАСКЕТ</a:t>
            </a:r>
            <a:r>
              <a:rPr lang="ru-RU" dirty="0" smtClean="0">
                <a:solidFill>
                  <a:srgbClr val="C00000"/>
                </a:solidFill>
                <a:latin typeface="Franklin Gothic Heavy" pitchFamily="34" charset="0"/>
              </a:rPr>
              <a:t>» сезона 2010-2011 учебного года г. Заинск, </a:t>
            </a:r>
            <a:r>
              <a:rPr lang="en-US" dirty="0" smtClean="0">
                <a:solidFill>
                  <a:srgbClr val="C00000"/>
                </a:solidFill>
                <a:latin typeface="Franklin Gothic Heavy" pitchFamily="34" charset="0"/>
              </a:rPr>
              <a:t>III</a:t>
            </a:r>
            <a:r>
              <a:rPr lang="ru-RU" dirty="0" smtClean="0">
                <a:solidFill>
                  <a:srgbClr val="C00000"/>
                </a:solidFill>
                <a:latin typeface="Franklin Gothic Heavy" pitchFamily="34" charset="0"/>
              </a:rPr>
              <a:t> место </a:t>
            </a:r>
            <a:endParaRPr lang="ru-RU" dirty="0">
              <a:solidFill>
                <a:srgbClr val="C00000"/>
              </a:solidFill>
              <a:latin typeface="Franklin Gothic Heavy" pitchFamily="34" charset="0"/>
            </a:endParaRPr>
          </a:p>
        </p:txBody>
      </p:sp>
      <p:pic>
        <p:nvPicPr>
          <p:cNvPr id="5122" name="Picture 2" descr="D:\Фото\ФОТО стенд\Фото стенд коррект\x_7e631e9c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1630" y="1772816"/>
            <a:ext cx="7003358" cy="48245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692696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971600" y="260648"/>
            <a:ext cx="7467600" cy="1143000"/>
          </a:xfrm>
        </p:spPr>
        <p:txBody>
          <a:bodyPr>
            <a:noAutofit/>
          </a:bodyPr>
          <a:lstStyle/>
          <a:p>
            <a:pPr algn="ctr"/>
            <a:r>
              <a:rPr lang="ru-RU" sz="2800" dirty="0">
                <a:solidFill>
                  <a:srgbClr val="C00000"/>
                </a:solidFill>
                <a:latin typeface="Franklin Gothic Heavy" pitchFamily="34" charset="0"/>
              </a:rPr>
              <a:t>Региональный этап Чемпионата ШБЛ «КЭС-БАСКЕТ» сезона </a:t>
            </a:r>
            <a:r>
              <a:rPr lang="ru-RU" sz="2800" dirty="0" smtClean="0">
                <a:solidFill>
                  <a:srgbClr val="C00000"/>
                </a:solidFill>
                <a:latin typeface="Franklin Gothic Heavy" pitchFamily="34" charset="0"/>
              </a:rPr>
              <a:t>2011-2012 учебного </a:t>
            </a:r>
            <a:r>
              <a:rPr lang="ru-RU" sz="2800" dirty="0">
                <a:solidFill>
                  <a:srgbClr val="C00000"/>
                </a:solidFill>
                <a:latin typeface="Franklin Gothic Heavy" pitchFamily="34" charset="0"/>
              </a:rPr>
              <a:t>года </a:t>
            </a:r>
            <a:r>
              <a:rPr lang="ru-RU" sz="2800" dirty="0" smtClean="0">
                <a:solidFill>
                  <a:srgbClr val="C00000"/>
                </a:solidFill>
                <a:latin typeface="Franklin Gothic Heavy" pitchFamily="34" charset="0"/>
              </a:rPr>
              <a:t/>
            </a:r>
            <a:br>
              <a:rPr lang="ru-RU" sz="2800" dirty="0" smtClean="0">
                <a:solidFill>
                  <a:srgbClr val="C00000"/>
                </a:solidFill>
                <a:latin typeface="Franklin Gothic Heavy" pitchFamily="34" charset="0"/>
              </a:rPr>
            </a:br>
            <a:r>
              <a:rPr lang="ru-RU" sz="2800" dirty="0" smtClean="0">
                <a:solidFill>
                  <a:srgbClr val="C00000"/>
                </a:solidFill>
                <a:latin typeface="Franklin Gothic Heavy" pitchFamily="34" charset="0"/>
              </a:rPr>
              <a:t>г</a:t>
            </a:r>
            <a:r>
              <a:rPr lang="ru-RU" sz="2800" dirty="0">
                <a:solidFill>
                  <a:srgbClr val="C00000"/>
                </a:solidFill>
                <a:latin typeface="Franklin Gothic Heavy" pitchFamily="34" charset="0"/>
              </a:rPr>
              <a:t>. Заинск </a:t>
            </a:r>
            <a:r>
              <a:rPr lang="ru-RU" sz="2800" dirty="0" smtClean="0">
                <a:solidFill>
                  <a:srgbClr val="C00000"/>
                </a:solidFill>
                <a:latin typeface="Franklin Gothic Heavy" pitchFamily="34" charset="0"/>
              </a:rPr>
              <a:t>, </a:t>
            </a:r>
            <a:r>
              <a:rPr lang="en-US" sz="2800" dirty="0" smtClean="0">
                <a:solidFill>
                  <a:srgbClr val="C00000"/>
                </a:solidFill>
                <a:latin typeface="Franklin Gothic Heavy" pitchFamily="34" charset="0"/>
              </a:rPr>
              <a:t>III</a:t>
            </a:r>
            <a:r>
              <a:rPr lang="ru-RU" sz="2800" dirty="0" smtClean="0">
                <a:solidFill>
                  <a:srgbClr val="C00000"/>
                </a:solidFill>
                <a:latin typeface="Franklin Gothic Heavy" pitchFamily="34" charset="0"/>
              </a:rPr>
              <a:t> место</a:t>
            </a:r>
            <a:endParaRPr lang="ru-RU" sz="2800" dirty="0"/>
          </a:p>
        </p:txBody>
      </p:sp>
      <p:pic>
        <p:nvPicPr>
          <p:cNvPr id="6146" name="Picture 2" descr="D:\Фото\ФОТО стенд\P1220267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28"/>
          <a:stretch/>
        </p:blipFill>
        <p:spPr bwMode="auto">
          <a:xfrm>
            <a:off x="1187624" y="1563780"/>
            <a:ext cx="6427655" cy="50335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329310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4294967295"/>
          </p:nvPr>
        </p:nvSpPr>
        <p:spPr>
          <a:xfrm>
            <a:off x="251520" y="1052736"/>
            <a:ext cx="3657600" cy="45720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3600" dirty="0" smtClean="0">
                <a:solidFill>
                  <a:srgbClr val="C00000"/>
                </a:solidFill>
                <a:latin typeface="Franklin Gothic Heavy" pitchFamily="34" charset="0"/>
              </a:rPr>
              <a:t>БАСКЕТБОЛ…</a:t>
            </a:r>
            <a:endParaRPr lang="ru-RU" sz="3600" dirty="0">
              <a:solidFill>
                <a:srgbClr val="C00000"/>
              </a:solidFill>
              <a:latin typeface="Franklin Gothic Heavy" pitchFamily="34" charset="0"/>
            </a:endParaRPr>
          </a:p>
        </p:txBody>
      </p:sp>
      <p:pic>
        <p:nvPicPr>
          <p:cNvPr id="8194" name="Picture 2" descr="D:\Фото\FkpqRXdwA9U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53" t="14932" r="4952"/>
          <a:stretch/>
        </p:blipFill>
        <p:spPr bwMode="auto">
          <a:xfrm>
            <a:off x="107504" y="3068960"/>
            <a:ext cx="4420096" cy="32604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5" name="Picture 3" descr="D:\Фото\NVkEr_ipnyA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6512" y="0"/>
            <a:ext cx="4487487" cy="33656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D:\Фото КЭС-Баскет-15\DSCF1079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62" t="16508" r="14604" b="7725"/>
          <a:stretch/>
        </p:blipFill>
        <p:spPr bwMode="auto">
          <a:xfrm>
            <a:off x="4947731" y="3573016"/>
            <a:ext cx="3905048" cy="31415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550557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7170" name="Picture 2" descr="D:\Фото\ФОТО стенд\Фото стенд коррект\yvwSitVpQm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597" y="3501008"/>
            <a:ext cx="4038600" cy="3219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1" name="Picture 3" descr="D:\Фото\ФОТО стенд\Фото стенд коррект\HGJ8ZdIGFPs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525"/>
          <a:stretch/>
        </p:blipFill>
        <p:spPr bwMode="auto">
          <a:xfrm>
            <a:off x="4986821" y="3501008"/>
            <a:ext cx="3742357" cy="32524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D:\Фото\wVNfDyJYTLU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189891"/>
            <a:ext cx="4283968" cy="32129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3" name="Picture 5" descr="D:\Фото\wGeXW2ZQ3RI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836" y="189891"/>
            <a:ext cx="4283968" cy="32129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072794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4294967295"/>
          </p:nvPr>
        </p:nvSpPr>
        <p:spPr>
          <a:xfrm>
            <a:off x="174711" y="620688"/>
            <a:ext cx="3657600" cy="548005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3600" dirty="0" smtClean="0">
                <a:solidFill>
                  <a:srgbClr val="002060"/>
                </a:solidFill>
                <a:latin typeface="Franklin Gothic Heavy" pitchFamily="34" charset="0"/>
              </a:rPr>
              <a:t>ЛЫЖНЫЙ СПОРТ</a:t>
            </a:r>
            <a:endParaRPr lang="ru-RU" sz="3600" dirty="0">
              <a:solidFill>
                <a:srgbClr val="002060"/>
              </a:solidFill>
              <a:latin typeface="Franklin Gothic Heavy" pitchFamily="34" charset="0"/>
            </a:endParaRPr>
          </a:p>
        </p:txBody>
      </p:sp>
      <p:pic>
        <p:nvPicPr>
          <p:cNvPr id="9218" name="Picture 2" descr="D:\Фото\фото,видео\лыжи 8.02.2013\SAM_2379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60" t="6984" r="14920" b="13651"/>
          <a:stretch/>
        </p:blipFill>
        <p:spPr bwMode="auto">
          <a:xfrm>
            <a:off x="149357" y="2714490"/>
            <a:ext cx="4566659" cy="40199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9" name="Picture 3" descr="D:\Пользователь\Desktop\Новый стол\imag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960" y="381000"/>
            <a:ext cx="4424040" cy="33180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697002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622176" y="260648"/>
            <a:ext cx="7467600" cy="1143000"/>
          </a:xfrm>
        </p:spPr>
        <p:txBody>
          <a:bodyPr>
            <a:noAutofit/>
          </a:bodyPr>
          <a:lstStyle/>
          <a:p>
            <a:pPr algn="ctr"/>
            <a:r>
              <a:rPr lang="ru-RU" sz="2200" dirty="0" smtClean="0">
                <a:solidFill>
                  <a:srgbClr val="C00000"/>
                </a:solidFill>
                <a:latin typeface="Franklin Gothic Heavy" pitchFamily="34" charset="0"/>
              </a:rPr>
              <a:t>Танцевальная группа «Ритм». Победитель республиканского смотра хореографических коллективов «В вихре танца» в 2014 году, призер в 2015 году в г. Набережные Челны</a:t>
            </a:r>
            <a:endParaRPr lang="ru-RU" sz="2200" dirty="0">
              <a:solidFill>
                <a:srgbClr val="C00000"/>
              </a:solidFill>
              <a:latin typeface="Franklin Gothic Heavy" pitchFamily="34" charset="0"/>
            </a:endParaRPr>
          </a:p>
        </p:txBody>
      </p:sp>
      <p:pic>
        <p:nvPicPr>
          <p:cNvPr id="10242" name="Picture 2" descr="D:\Фото\wedbuuR85Aw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484784"/>
            <a:ext cx="7056784" cy="5292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436930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Фото\На конкурс Саша\jmViRwL0-0k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3345" y="188640"/>
            <a:ext cx="4970552" cy="367657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D:\Фото\На концерт\Танцы-фото\x_a07d145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0" y="3557059"/>
            <a:ext cx="5610662" cy="314903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770120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D:\Фото\B3SwNPoj5XY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371493"/>
            <a:ext cx="5344431" cy="35615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D:\Фото\Аэробика-15 (2)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09" t="16526" r="22001"/>
          <a:stretch/>
        </p:blipFill>
        <p:spPr bwMode="auto">
          <a:xfrm>
            <a:off x="3923928" y="3068960"/>
            <a:ext cx="4908430" cy="353297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494674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3754760" cy="2434282"/>
          </a:xfrm>
        </p:spPr>
        <p:txBody>
          <a:bodyPr/>
          <a:lstStyle/>
          <a:p>
            <a:r>
              <a:rPr lang="ru-RU" dirty="0" smtClean="0">
                <a:solidFill>
                  <a:srgbClr val="002060"/>
                </a:solidFill>
                <a:latin typeface="Franklin Gothic Heavy" pitchFamily="34" charset="0"/>
              </a:rPr>
              <a:t>В этом учебном году в нашу школу приезжают ребята из других школ для сдачи норм ГТО</a:t>
            </a:r>
            <a:endParaRPr lang="ru-RU" dirty="0">
              <a:solidFill>
                <a:srgbClr val="002060"/>
              </a:solidFill>
              <a:latin typeface="Franklin Gothic Heavy" pitchFamily="34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2862318"/>
            <a:ext cx="5364088" cy="4023066"/>
          </a:xfrm>
        </p:spPr>
      </p:pic>
      <p:pic>
        <p:nvPicPr>
          <p:cNvPr id="5123" name="Picture 3" descr="D:\Фото\Осенняя сессия ГТО Салауш\SANY0317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6357" y="260648"/>
            <a:ext cx="4702264" cy="35266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58430116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457944" y="260648"/>
            <a:ext cx="5373688" cy="1498600"/>
          </a:xfrm>
        </p:spPr>
        <p:txBody>
          <a:bodyPr>
            <a:noAutofit/>
          </a:bodyPr>
          <a:lstStyle/>
          <a:p>
            <a:pPr algn="ctr"/>
            <a:r>
              <a:rPr lang="ru-RU" sz="3600" dirty="0" smtClean="0">
                <a:solidFill>
                  <a:srgbClr val="FF0000"/>
                </a:solidFill>
                <a:latin typeface="Franklin Gothic Heavy" pitchFamily="34" charset="0"/>
              </a:rPr>
              <a:t>В свободное от работы время я люблю петь и танцевать!</a:t>
            </a:r>
            <a:endParaRPr lang="ru-RU" sz="3600" dirty="0">
              <a:solidFill>
                <a:srgbClr val="FF0000"/>
              </a:solidFill>
              <a:latin typeface="Franklin Gothic Heavy" pitchFamily="34" charset="0"/>
            </a:endParaRPr>
          </a:p>
        </p:txBody>
      </p:sp>
      <p:pic>
        <p:nvPicPr>
          <p:cNvPr id="11266" name="Picture 2" descr="D:\Фото\DSCF844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2420888"/>
            <a:ext cx="5652120" cy="42390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7" name="Picture 3" descr="D:\Фото\фото,видео\презентация-фото\1 001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94"/>
          <a:stretch/>
        </p:blipFill>
        <p:spPr bwMode="auto">
          <a:xfrm>
            <a:off x="6156176" y="130628"/>
            <a:ext cx="2438400" cy="28092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8" name="Picture 4" descr="D:\Фото\фото,видео\презентация-фото\000 035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36" t="12137" r="10339" b="8605"/>
          <a:stretch/>
        </p:blipFill>
        <p:spPr bwMode="auto">
          <a:xfrm>
            <a:off x="6156176" y="3103978"/>
            <a:ext cx="2438400" cy="355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9" name="Picture 5" descr="D:\Фото\DSCF8448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4059" y="2286254"/>
            <a:ext cx="5831632" cy="43737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368384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Эркер">
  <a:themeElements>
    <a:clrScheme name="Эркер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Кнопка">
      <a:majorFont>
        <a:latin typeface="Constantia"/>
        <a:ea typeface=""/>
        <a:cs typeface=""/>
        <a:font script="Jpan" typeface="HGS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Grek" typeface="Arial"/>
        <a:font script="Cyrl" typeface="Arial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Э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1972</TotalTime>
  <Words>211</Words>
  <Application>Microsoft Office PowerPoint</Application>
  <PresentationFormat>Экран (4:3)</PresentationFormat>
  <Paragraphs>31</Paragraphs>
  <Slides>20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Эркер</vt:lpstr>
      <vt:lpstr>    Патрикеева  Ирина  Геннадьевна</vt:lpstr>
      <vt:lpstr>Презентация PowerPoint</vt:lpstr>
      <vt:lpstr>Презентация PowerPoint</vt:lpstr>
      <vt:lpstr>Презентация PowerPoint</vt:lpstr>
      <vt:lpstr>Презентация PowerPoint</vt:lpstr>
      <vt:lpstr>ФОТОГАЛЕРЕЯ:</vt:lpstr>
      <vt:lpstr>Презентация PowerPoint</vt:lpstr>
      <vt:lpstr>Футбол…</vt:lpstr>
      <vt:lpstr>Презентация PowerPoint</vt:lpstr>
      <vt:lpstr>    ОФП НА УРОКАХ ФИЗКУЛЬТУРЫ</vt:lpstr>
      <vt:lpstr>Региональный этап Чемпионата ШБЛ «КЭС-БАСКЕТ» сезона 2010-2011 учебного года г. Заинск, III место </vt:lpstr>
      <vt:lpstr>Региональный этап Чемпионата ШБЛ «КЭС-БАСКЕТ» сезона 2011-2012 учебного года  г. Заинск , III место</vt:lpstr>
      <vt:lpstr>Презентация PowerPoint</vt:lpstr>
      <vt:lpstr>Презентация PowerPoint</vt:lpstr>
      <vt:lpstr>Презентация PowerPoint</vt:lpstr>
      <vt:lpstr>Танцевальная группа «Ритм». Победитель республиканского смотра хореографических коллективов «В вихре танца» в 2014 году, призер в 2015 году в г. Набережные Челны</vt:lpstr>
      <vt:lpstr>Презентация PowerPoint</vt:lpstr>
      <vt:lpstr>Презентация PowerPoint</vt:lpstr>
      <vt:lpstr>В этом учебном году в нашу школу приезжают ребята из других школ для сдачи норм ГТО</vt:lpstr>
      <vt:lpstr>В свободное от работы время я люблю петь и танцевать!</vt:lpstr>
    </vt:vector>
  </TitlesOfParts>
  <Company>URTISI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Пользователь</cp:lastModifiedBy>
  <cp:revision>119</cp:revision>
  <dcterms:created xsi:type="dcterms:W3CDTF">2011-08-18T13:52:20Z</dcterms:created>
  <dcterms:modified xsi:type="dcterms:W3CDTF">2017-01-16T21:35:12Z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TC100690461049</vt:lpwstr>
  </property>
</Properties>
</file>